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1041" autoAdjust="0"/>
    <p:restoredTop sz="94660"/>
  </p:normalViewPr>
  <p:slideViewPr>
    <p:cSldViewPr snapToGrid="0">
      <p:cViewPr varScale="1">
        <p:scale>
          <a:sx n="61" d="100"/>
          <a:sy n="61" d="100"/>
        </p:scale>
        <p:origin x="108"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2" Type="http://schemas.openxmlformats.org/officeDocument/2006/relationships/slide" Target="slides/slide1.xml" /><Relationship Id="rId16"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heme" Target="theme/theme1.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715CA1DE-3249-4C60-BF71-CFAEF1A1F2BC}" type="datetimeFigureOut">
              <a:rPr lang="en-US" smtClean="0"/>
              <a:t>11/29/2022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EDE2321-74C7-4F9B-9562-F13D2C220B4C}" type="slidenum">
              <a:rPr lang="en-US" smtClean="0"/>
              <a:t>‹#›</a:t>
            </a:fld>
            <a:endParaRPr lang="en-US"/>
          </a:p>
        </p:txBody>
      </p:sp>
    </p:spTree>
    <p:extLst>
      <p:ext uri="{BB962C8B-B14F-4D97-AF65-F5344CB8AC3E}">
        <p14:creationId xmlns:p14="http://schemas.microsoft.com/office/powerpoint/2010/main" val="2985453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715CA1DE-3249-4C60-BF71-CFAEF1A1F2BC}" type="datetimeFigureOut">
              <a:rPr lang="en-US" smtClean="0"/>
              <a:t>11/29/2022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EDE2321-74C7-4F9B-9562-F13D2C220B4C}" type="slidenum">
              <a:rPr lang="en-US" smtClean="0"/>
              <a:t>‹#›</a:t>
            </a:fld>
            <a:endParaRPr lang="en-US"/>
          </a:p>
        </p:txBody>
      </p:sp>
    </p:spTree>
    <p:extLst>
      <p:ext uri="{BB962C8B-B14F-4D97-AF65-F5344CB8AC3E}">
        <p14:creationId xmlns:p14="http://schemas.microsoft.com/office/powerpoint/2010/main" val="1956886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715CA1DE-3249-4C60-BF71-CFAEF1A1F2BC}" type="datetimeFigureOut">
              <a:rPr lang="en-US" smtClean="0"/>
              <a:t>11/29/2022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EDE2321-74C7-4F9B-9562-F13D2C220B4C}" type="slidenum">
              <a:rPr lang="en-US" smtClean="0"/>
              <a:t>‹#›</a:t>
            </a:fld>
            <a:endParaRPr lang="en-US"/>
          </a:p>
        </p:txBody>
      </p:sp>
    </p:spTree>
    <p:extLst>
      <p:ext uri="{BB962C8B-B14F-4D97-AF65-F5344CB8AC3E}">
        <p14:creationId xmlns:p14="http://schemas.microsoft.com/office/powerpoint/2010/main" val="2126503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715CA1DE-3249-4C60-BF71-CFAEF1A1F2BC}" type="datetimeFigureOut">
              <a:rPr lang="en-US" smtClean="0"/>
              <a:t>11/29/2022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EDE2321-74C7-4F9B-9562-F13D2C220B4C}" type="slidenum">
              <a:rPr lang="en-US" smtClean="0"/>
              <a:t>‹#›</a:t>
            </a:fld>
            <a:endParaRPr lang="en-US"/>
          </a:p>
        </p:txBody>
      </p:sp>
    </p:spTree>
    <p:extLst>
      <p:ext uri="{BB962C8B-B14F-4D97-AF65-F5344CB8AC3E}">
        <p14:creationId xmlns:p14="http://schemas.microsoft.com/office/powerpoint/2010/main" val="3678472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715CA1DE-3249-4C60-BF71-CFAEF1A1F2BC}" type="datetimeFigureOut">
              <a:rPr lang="en-US" smtClean="0"/>
              <a:t>11/29/2022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EDE2321-74C7-4F9B-9562-F13D2C220B4C}" type="slidenum">
              <a:rPr lang="en-US" smtClean="0"/>
              <a:t>‹#›</a:t>
            </a:fld>
            <a:endParaRPr lang="en-US"/>
          </a:p>
        </p:txBody>
      </p:sp>
    </p:spTree>
    <p:extLst>
      <p:ext uri="{BB962C8B-B14F-4D97-AF65-F5344CB8AC3E}">
        <p14:creationId xmlns:p14="http://schemas.microsoft.com/office/powerpoint/2010/main" val="1340205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715CA1DE-3249-4C60-BF71-CFAEF1A1F2BC}" type="datetimeFigureOut">
              <a:rPr lang="en-US" smtClean="0"/>
              <a:t>11/29/2022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EDE2321-74C7-4F9B-9562-F13D2C220B4C}" type="slidenum">
              <a:rPr lang="en-US" smtClean="0"/>
              <a:t>‹#›</a:t>
            </a:fld>
            <a:endParaRPr lang="en-US"/>
          </a:p>
        </p:txBody>
      </p:sp>
    </p:spTree>
    <p:extLst>
      <p:ext uri="{BB962C8B-B14F-4D97-AF65-F5344CB8AC3E}">
        <p14:creationId xmlns:p14="http://schemas.microsoft.com/office/powerpoint/2010/main" val="2707704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715CA1DE-3249-4C60-BF71-CFAEF1A1F2BC}" type="datetimeFigureOut">
              <a:rPr lang="en-US" smtClean="0"/>
              <a:t>11/29/2022</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EEDE2321-74C7-4F9B-9562-F13D2C220B4C}" type="slidenum">
              <a:rPr lang="en-US" smtClean="0"/>
              <a:t>‹#›</a:t>
            </a:fld>
            <a:endParaRPr lang="en-US"/>
          </a:p>
        </p:txBody>
      </p:sp>
    </p:spTree>
    <p:extLst>
      <p:ext uri="{BB962C8B-B14F-4D97-AF65-F5344CB8AC3E}">
        <p14:creationId xmlns:p14="http://schemas.microsoft.com/office/powerpoint/2010/main" val="1246529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715CA1DE-3249-4C60-BF71-CFAEF1A1F2BC}" type="datetimeFigureOut">
              <a:rPr lang="en-US" smtClean="0"/>
              <a:t>11/29/2022</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EEDE2321-74C7-4F9B-9562-F13D2C220B4C}" type="slidenum">
              <a:rPr lang="en-US" smtClean="0"/>
              <a:t>‹#›</a:t>
            </a:fld>
            <a:endParaRPr lang="en-US"/>
          </a:p>
        </p:txBody>
      </p:sp>
    </p:spTree>
    <p:extLst>
      <p:ext uri="{BB962C8B-B14F-4D97-AF65-F5344CB8AC3E}">
        <p14:creationId xmlns:p14="http://schemas.microsoft.com/office/powerpoint/2010/main" val="3163859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15CA1DE-3249-4C60-BF71-CFAEF1A1F2BC}" type="datetimeFigureOut">
              <a:rPr lang="en-US" smtClean="0"/>
              <a:t>11/29/2022</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EEDE2321-74C7-4F9B-9562-F13D2C220B4C}" type="slidenum">
              <a:rPr lang="en-US" smtClean="0"/>
              <a:t>‹#›</a:t>
            </a:fld>
            <a:endParaRPr lang="en-US"/>
          </a:p>
        </p:txBody>
      </p:sp>
    </p:spTree>
    <p:extLst>
      <p:ext uri="{BB962C8B-B14F-4D97-AF65-F5344CB8AC3E}">
        <p14:creationId xmlns:p14="http://schemas.microsoft.com/office/powerpoint/2010/main" val="3474494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715CA1DE-3249-4C60-BF71-CFAEF1A1F2BC}" type="datetimeFigureOut">
              <a:rPr lang="en-US" smtClean="0"/>
              <a:t>11/29/2022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EDE2321-74C7-4F9B-9562-F13D2C220B4C}" type="slidenum">
              <a:rPr lang="en-US" smtClean="0"/>
              <a:t>‹#›</a:t>
            </a:fld>
            <a:endParaRPr lang="en-US"/>
          </a:p>
        </p:txBody>
      </p:sp>
    </p:spTree>
    <p:extLst>
      <p:ext uri="{BB962C8B-B14F-4D97-AF65-F5344CB8AC3E}">
        <p14:creationId xmlns:p14="http://schemas.microsoft.com/office/powerpoint/2010/main" val="718293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715CA1DE-3249-4C60-BF71-CFAEF1A1F2BC}" type="datetimeFigureOut">
              <a:rPr lang="en-US" smtClean="0"/>
              <a:t>11/29/2022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EDE2321-74C7-4F9B-9562-F13D2C220B4C}" type="slidenum">
              <a:rPr lang="en-US" smtClean="0"/>
              <a:t>‹#›</a:t>
            </a:fld>
            <a:endParaRPr lang="en-US"/>
          </a:p>
        </p:txBody>
      </p:sp>
    </p:spTree>
    <p:extLst>
      <p:ext uri="{BB962C8B-B14F-4D97-AF65-F5344CB8AC3E}">
        <p14:creationId xmlns:p14="http://schemas.microsoft.com/office/powerpoint/2010/main" val="2753928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15CA1DE-3249-4C60-BF71-CFAEF1A1F2BC}" type="datetimeFigureOut">
              <a:rPr lang="en-US" smtClean="0"/>
              <a:t>11/29/2022</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EDE2321-74C7-4F9B-9562-F13D2C220B4C}" type="slidenum">
              <a:rPr lang="en-US" smtClean="0"/>
              <a:t>‹#›</a:t>
            </a:fld>
            <a:endParaRPr lang="en-US"/>
          </a:p>
        </p:txBody>
      </p:sp>
    </p:spTree>
    <p:extLst>
      <p:ext uri="{BB962C8B-B14F-4D97-AF65-F5344CB8AC3E}">
        <p14:creationId xmlns:p14="http://schemas.microsoft.com/office/powerpoint/2010/main" val="294894527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a:t>الفصل الثاني </a:t>
            </a:r>
            <a:endParaRPr lang="en-US" dirty="0"/>
          </a:p>
        </p:txBody>
      </p:sp>
      <p:sp>
        <p:nvSpPr>
          <p:cNvPr id="3" name="عنوان فرعي 2"/>
          <p:cNvSpPr>
            <a:spLocks noGrp="1"/>
          </p:cNvSpPr>
          <p:nvPr>
            <p:ph type="subTitle" idx="1"/>
          </p:nvPr>
        </p:nvSpPr>
        <p:spPr/>
        <p:txBody>
          <a:bodyPr>
            <a:normAutofit/>
          </a:bodyPr>
          <a:lstStyle/>
          <a:p>
            <a:r>
              <a:rPr lang="ar-IQ" dirty="0"/>
              <a:t>مفاهيم النشاط الصناعي </a:t>
            </a:r>
          </a:p>
          <a:p>
            <a:r>
              <a:rPr lang="ar-IQ" dirty="0"/>
              <a:t>اعداد المحاضرة </a:t>
            </a:r>
          </a:p>
          <a:p>
            <a:r>
              <a:rPr lang="ar-IQ" dirty="0" err="1"/>
              <a:t>أ.م.د</a:t>
            </a:r>
            <a:r>
              <a:rPr lang="ar-IQ" dirty="0"/>
              <a:t>. مي ثامر رجب العزاوي </a:t>
            </a:r>
            <a:endParaRPr lang="en-US" dirty="0"/>
          </a:p>
        </p:txBody>
      </p:sp>
    </p:spTree>
    <p:extLst>
      <p:ext uri="{BB962C8B-B14F-4D97-AF65-F5344CB8AC3E}">
        <p14:creationId xmlns:p14="http://schemas.microsoft.com/office/powerpoint/2010/main" val="3825913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1718" y="-2724916"/>
            <a:ext cx="10515600" cy="1325563"/>
          </a:xfrm>
        </p:spPr>
        <p:txBody>
          <a:bodyPr/>
          <a:lstStyle/>
          <a:p>
            <a:endParaRPr lang="en-US"/>
          </a:p>
        </p:txBody>
      </p:sp>
      <p:sp>
        <p:nvSpPr>
          <p:cNvPr id="3" name="عنصر نائب للمحتوى 2"/>
          <p:cNvSpPr>
            <a:spLocks noGrp="1"/>
          </p:cNvSpPr>
          <p:nvPr>
            <p:ph idx="1"/>
          </p:nvPr>
        </p:nvSpPr>
        <p:spPr>
          <a:xfrm>
            <a:off x="838200" y="2077873"/>
            <a:ext cx="10515600" cy="4351338"/>
          </a:xfrm>
        </p:spPr>
        <p:txBody>
          <a:bodyPr>
            <a:normAutofit fontScale="92500" lnSpcReduction="20000"/>
          </a:bodyPr>
          <a:lstStyle/>
          <a:p>
            <a:pPr marL="0" indent="0">
              <a:buNone/>
            </a:pPr>
            <a:r>
              <a:rPr lang="ar-IQ" dirty="0"/>
              <a:t>ثالثا : وتصنف الصناعات بحسب كثافة العمل وراس المال المستخدم فيها الى صناعات كثيفة العمل وأخرى كثيفة راس المال .وتستخدم المصانع في الأولى اعدادا غفيرة من العاملين كصناعات النسيج والغذائية ، فيما تستخدم مصانع أخرى المكائن والمعدات المتقدمة تقنيا لخفض عدد العمال قدر الإمكان والاكتفاء بعدد محدود منهم ذوي مستوى تأهيل عالي لإدارة العمليات الصناعية .</a:t>
            </a:r>
          </a:p>
          <a:p>
            <a:pPr marL="0" indent="0">
              <a:buNone/>
            </a:pPr>
            <a:r>
              <a:rPr lang="ar-IQ" dirty="0"/>
              <a:t>رابعا: وتصنف الصناعة بحسب حجوم مصانعها الى مصانع صغيرة ومتوسطة وثالثة كبيرة ومع اختلاف الدول في المعيار المعتمد في هذا التصنيف الا انها غالبا ما تجمع بين عدد العمال وراس المال المستثمر في الصناعة ،فتعرف بعضها في العراق مثلا الصغيرة بانه من يعمل فيها ما بين 1 – 9 عما ويستثمر فيها اقل من 100 الف دينار والمتوسطة من يعمل فيها ما بين 10 – 29 عاملا ويستثمر بها 100 الف دينار او يزيد من المال ، والكبيرة من عمل فيها او استثمر اكثر من ذلك . ويلاحظ ان معيار راس المال قد يهمل في التصنيف في حال حصول تغير كبير في قيمة العملة .</a:t>
            </a:r>
          </a:p>
          <a:p>
            <a:pPr marL="0" indent="0">
              <a:buNone/>
            </a:pPr>
            <a:r>
              <a:rPr lang="ar-IQ" dirty="0"/>
              <a:t>خامسا : وفي تصنيف اخر تقسم الصناعة باعتبار ملكية مصانعها الى مصانع مملوكة للدولة وما يدعى بالقطاع العام او الاشتراكي وأخرى تعود ملكيتها الى القطاع الخاص المحلي او الأجنبي وأخرى مشتركة الملكية ما بين العام والخاص وتدعى بالقطاع المختلط . </a:t>
            </a:r>
            <a:endParaRPr lang="en-US" dirty="0"/>
          </a:p>
        </p:txBody>
      </p:sp>
    </p:spTree>
    <p:extLst>
      <p:ext uri="{BB962C8B-B14F-4D97-AF65-F5344CB8AC3E}">
        <p14:creationId xmlns:p14="http://schemas.microsoft.com/office/powerpoint/2010/main" val="1934807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2173" y="-2961399"/>
            <a:ext cx="10515600" cy="1325563"/>
          </a:xfrm>
        </p:spPr>
        <p:txBody>
          <a:bodyPr/>
          <a:lstStyle/>
          <a:p>
            <a:endParaRPr lang="en-US" dirty="0"/>
          </a:p>
        </p:txBody>
      </p:sp>
      <p:sp>
        <p:nvSpPr>
          <p:cNvPr id="3" name="عنصر نائب للمحتوى 2"/>
          <p:cNvSpPr>
            <a:spLocks noGrp="1"/>
          </p:cNvSpPr>
          <p:nvPr>
            <p:ph idx="1"/>
          </p:nvPr>
        </p:nvSpPr>
        <p:spPr/>
        <p:txBody>
          <a:bodyPr/>
          <a:lstStyle/>
          <a:p>
            <a:pPr marL="0" indent="0">
              <a:buNone/>
            </a:pPr>
            <a:r>
              <a:rPr lang="ar-IQ" dirty="0"/>
              <a:t>سادسا: ومن الباحثين من يصنف الصناعات بحسب اثر عوامل قيامها في اختيار مواقع مصانعها الى صناعات موجهه نحو موادها الأولية او السوق او مصادر الطاقة او الايدي العاملة ... الخ .</a:t>
            </a:r>
          </a:p>
          <a:p>
            <a:pPr marL="0" indent="0">
              <a:buNone/>
            </a:pPr>
            <a:r>
              <a:rPr lang="ar-IQ" dirty="0"/>
              <a:t>سابعا : ويصنفها اخرون اعتمادا على طبيعة منتجاتها الى نهائية الصنع وهي ما يمكن استهلاك منتجاتها بعد الإنتاج مباشرة .والى وسيطة او نصف مصنعة او نصف جاهز فيتم استخدامها كمواد أولية في صناعات لاحقة مثل الخيوط المغزولة للقطن او الصوف او الحرير فستخدم لاحقا لتصنيع الاقمشة وقد يعاد استخدام الاقمشة كمواد أولية لتصنيع الملابس الجاهزة في مصانع أخرى .</a:t>
            </a:r>
          </a:p>
          <a:p>
            <a:pPr marL="0" indent="0">
              <a:buNone/>
            </a:pPr>
            <a:endParaRPr lang="ar-IQ" dirty="0"/>
          </a:p>
          <a:p>
            <a:pPr marL="0" indent="0">
              <a:buNone/>
            </a:pPr>
            <a:r>
              <a:rPr lang="ar-IQ" dirty="0"/>
              <a:t>                                                      </a:t>
            </a:r>
          </a:p>
        </p:txBody>
      </p:sp>
    </p:spTree>
    <p:extLst>
      <p:ext uri="{BB962C8B-B14F-4D97-AF65-F5344CB8AC3E}">
        <p14:creationId xmlns:p14="http://schemas.microsoft.com/office/powerpoint/2010/main" val="371744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                  الصناعة </a:t>
            </a:r>
            <a:r>
              <a:rPr lang="en-US" dirty="0"/>
              <a:t>Industry</a:t>
            </a:r>
          </a:p>
        </p:txBody>
      </p:sp>
      <p:sp>
        <p:nvSpPr>
          <p:cNvPr id="3" name="عنصر نائب للمحتوى 2"/>
          <p:cNvSpPr>
            <a:spLocks noGrp="1"/>
          </p:cNvSpPr>
          <p:nvPr>
            <p:ph idx="1"/>
          </p:nvPr>
        </p:nvSpPr>
        <p:spPr/>
        <p:txBody>
          <a:bodyPr>
            <a:normAutofit fontScale="85000" lnSpcReduction="20000"/>
          </a:bodyPr>
          <a:lstStyle/>
          <a:p>
            <a:pPr marL="0" indent="0">
              <a:buNone/>
            </a:pPr>
            <a:r>
              <a:rPr lang="ar-IQ" dirty="0"/>
              <a:t>  وهي نشاط انتاجي يستخدم فيه الانسان بعضا من عناصر الإنتاج مستهدفا انتاج مواد جديدة ، او لجعل مواد أولية موجودة اكثر نفعا او قيمة للإنسان .ومع ان بعض الباحثين يعتقدون ان كلمة </a:t>
            </a:r>
            <a:r>
              <a:rPr lang="en-US" dirty="0"/>
              <a:t>industry </a:t>
            </a:r>
            <a:r>
              <a:rPr lang="ar-IQ" dirty="0"/>
              <a:t> تعني بالعربية حرفة يمارسها الانسان في سبيل كسب معاشه . الا ان اخرين يرون انها تنحصر في الدلالة على الصناعة التحويلية . وفي العربية تعني حرفة الصانع وعمله ، فيما أورد ابن خلدون ايضاحا للصناعة بقوله : ان الصناعة ملكة في امر عملي فكري ، وبكونه عمليا فهو جسماني محسوس .</a:t>
            </a:r>
          </a:p>
          <a:p>
            <a:pPr marL="0" indent="0">
              <a:buNone/>
            </a:pPr>
            <a:r>
              <a:rPr lang="ar-IQ" dirty="0"/>
              <a:t>  وتعرف الأمم المتحدة الصناعة بانها تحويل مواد غير عضوية او مواد عضوية بعمليات ميكانيكية او بعمليات كيمياوية الى منتجات أخرى سواء أنجزت بآلات ميكانيكية تحركها قدرة او أنجزت بالأيدي . وسواء بيعت لتاجر تجزأه . الا ان هذا التعريف يشمل العمليات التي تقع ضمن الصناعات التحويلية فقط وهي التي يتم فيها تحويل او تحوير في شكل او طبيعة المادة الأولية ولا يأتي بالذكر على عملية استخراجها . فاستخراج النفط من باطن الأرض يعد صناعة وتصفيته وتحويله الى مشتقات نفطية صناعة أيضا .</a:t>
            </a:r>
          </a:p>
          <a:p>
            <a:pPr marL="0" indent="0">
              <a:buNone/>
            </a:pPr>
            <a:r>
              <a:rPr lang="ar-IQ" dirty="0"/>
              <a:t>من جهة أخرى ان تعريف الصناعة لا يستثني النشاط الحرفي اليدوي </a:t>
            </a:r>
            <a:r>
              <a:rPr lang="ar-IQ" dirty="0" err="1"/>
              <a:t>لانه</a:t>
            </a:r>
            <a:r>
              <a:rPr lang="ar-IQ" dirty="0"/>
              <a:t> لا يحدد طريقة التصنيع واسلوبه ، كما لا يحدد طريقة للبيع بعينها ،فهو يضمها جميعا تحت نشاط الصناعة . وعند الرجوع الى دليل النشاط الاقتصادي المعدل لسنة 1968 الوارد في التصنيف الدولي للنشاط الاقتصادي </a:t>
            </a:r>
            <a:r>
              <a:rPr lang="en-US" dirty="0"/>
              <a:t>ISIC</a:t>
            </a:r>
            <a:r>
              <a:rPr lang="ar-IQ" dirty="0"/>
              <a:t> ظهر انه يجعل النشاط الصناعي عامة يدل على الحالات الثلاث الاتية :</a:t>
            </a:r>
          </a:p>
          <a:p>
            <a:pPr marL="0" indent="0">
              <a:buNone/>
            </a:pPr>
            <a:endParaRPr lang="en-US" dirty="0"/>
          </a:p>
        </p:txBody>
      </p:sp>
    </p:spTree>
    <p:extLst>
      <p:ext uri="{BB962C8B-B14F-4D97-AF65-F5344CB8AC3E}">
        <p14:creationId xmlns:p14="http://schemas.microsoft.com/office/powerpoint/2010/main" val="1258458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2677620"/>
            <a:ext cx="10515600" cy="1325563"/>
          </a:xfrm>
        </p:spPr>
        <p:txBody>
          <a:bodyPr/>
          <a:lstStyle/>
          <a:p>
            <a:endParaRPr lang="en-US" dirty="0"/>
          </a:p>
        </p:txBody>
      </p:sp>
      <p:sp>
        <p:nvSpPr>
          <p:cNvPr id="3" name="عنصر نائب للمحتوى 2"/>
          <p:cNvSpPr>
            <a:spLocks noGrp="1"/>
          </p:cNvSpPr>
          <p:nvPr>
            <p:ph idx="1"/>
          </p:nvPr>
        </p:nvSpPr>
        <p:spPr/>
        <p:txBody>
          <a:bodyPr>
            <a:normAutofit/>
          </a:bodyPr>
          <a:lstStyle/>
          <a:p>
            <a:pPr marL="0" indent="0">
              <a:buNone/>
            </a:pPr>
            <a:r>
              <a:rPr lang="ar-IQ" dirty="0"/>
              <a:t>أولا: استخراج الخامات من باطن الأرض او سطحها ، وتقطيع الأحجار ويدعى بالصناعة الاستخراجية .</a:t>
            </a:r>
          </a:p>
          <a:p>
            <a:pPr marL="0" indent="0">
              <a:buNone/>
            </a:pPr>
            <a:r>
              <a:rPr lang="ar-IQ" dirty="0"/>
              <a:t>ثانيا : الصناعة التحويلية .</a:t>
            </a:r>
          </a:p>
          <a:p>
            <a:pPr marL="0" indent="0">
              <a:buNone/>
            </a:pPr>
            <a:r>
              <a:rPr lang="ar-IQ" dirty="0"/>
              <a:t>ثالثا: الخدمات الصناعية وتضم انتاج الطاقة الكهربائية وتنقية المياه وتوزيعها وخدمات التصليح التي تخدم الصناعة وتكملها .</a:t>
            </a:r>
          </a:p>
          <a:p>
            <a:pPr marL="0" indent="0">
              <a:buNone/>
            </a:pPr>
            <a:r>
              <a:rPr lang="ar-IQ" dirty="0"/>
              <a:t> وبهذا فان النشاط الصناعي مفهوم واسع يشير الى جملة من العمليات التي يقوم بها جماعة من الصناع لاستخراج او تحوير مواد موجودة او لإنتاج  مواد جديدة بهدف اشباع رغبات الانسان مستخدمين طرقا ووسائل متنوعة ، ضمن عملية إنتاجية تربط بين عناصر الإنتاج وتجمعها مكانيا.</a:t>
            </a:r>
          </a:p>
        </p:txBody>
      </p:sp>
    </p:spTree>
    <p:extLst>
      <p:ext uri="{BB962C8B-B14F-4D97-AF65-F5344CB8AC3E}">
        <p14:creationId xmlns:p14="http://schemas.microsoft.com/office/powerpoint/2010/main" val="1155537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الصناعة التحويلية </a:t>
            </a:r>
            <a:r>
              <a:rPr lang="en-US" dirty="0"/>
              <a:t>Manufacturing industry</a:t>
            </a:r>
          </a:p>
        </p:txBody>
      </p:sp>
      <p:sp>
        <p:nvSpPr>
          <p:cNvPr id="3" name="عنصر نائب للمحتوى 2"/>
          <p:cNvSpPr>
            <a:spLocks noGrp="1"/>
          </p:cNvSpPr>
          <p:nvPr>
            <p:ph idx="1"/>
          </p:nvPr>
        </p:nvSpPr>
        <p:spPr/>
        <p:txBody>
          <a:bodyPr>
            <a:normAutofit lnSpcReduction="10000"/>
          </a:bodyPr>
          <a:lstStyle/>
          <a:p>
            <a:pPr marL="0" indent="0" algn="l" rtl="0">
              <a:buNone/>
            </a:pPr>
            <a:r>
              <a:rPr lang="ar-IQ" dirty="0"/>
              <a:t> وهي جزء من النشاط الصناعي بل الأهم منه . ويشمل على عمليات تحويل المواد الأولية الخام ونصف المصنعة الى مواد اكثر نفعا وقيمة او منتجات جديدة ، والجديدة المنتجة جرت عليها عمليات غيرت من شكل او طبيعة استعمال مادتها الأولية ، واضيفت لها قيمة سواء استعملها الانسان مباشرة او انها أدخلت مرة أخرى في مرحلة صناعية لاحقة . ومن الملاحظ ان هذا  العريف استشنى انتاج الكهرباء والماء من مضمونه لان هذه العمليات تخدم الصناعة وتكملها وقد لا تكون جزءا أساسيا فيها ، كما ان الصناعة تشترك مع المواطن والتاجر في حاجته لها ، وورش التصليح ليست كورش الإنتاج . وبهذا تعتبر أنشطة صناعية ولكنها تقع ضمن باب الخدمات الصناعية وليس تحت عنوان الصناعة التحويلية .                     </a:t>
            </a:r>
          </a:p>
          <a:p>
            <a:pPr marL="0" indent="0" algn="l" rtl="0">
              <a:buNone/>
            </a:pPr>
            <a:r>
              <a:rPr lang="ar-IQ" dirty="0"/>
              <a:t> ان منشآت الصناعة التحويلية هي الأكثر انتشارا وعددا من بين منشآت الصناعة الأخرى ، كما تعتبر اكثر أهمية عن سواها باعتبارات قيمة الإنتاج وراس المال وقدرة في التأثير على    أحوال المجتمع                                                                                  </a:t>
            </a:r>
          </a:p>
          <a:p>
            <a:pPr marL="0" indent="0" algn="l" rtl="0">
              <a:buNone/>
            </a:pPr>
            <a:endParaRPr lang="ar-IQ" dirty="0"/>
          </a:p>
          <a:p>
            <a:pPr marL="0" indent="0" algn="l" rtl="0">
              <a:buNone/>
            </a:pPr>
            <a:endParaRPr lang="ar-IQ" dirty="0"/>
          </a:p>
          <a:p>
            <a:pPr marL="0" indent="0" algn="l" rtl="0">
              <a:buNone/>
            </a:pPr>
            <a:endParaRPr lang="en-US" dirty="0"/>
          </a:p>
        </p:txBody>
      </p:sp>
    </p:spTree>
    <p:extLst>
      <p:ext uri="{BB962C8B-B14F-4D97-AF65-F5344CB8AC3E}">
        <p14:creationId xmlns:p14="http://schemas.microsoft.com/office/powerpoint/2010/main" val="97857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نشأة الصناعة وتطورها </a:t>
            </a:r>
            <a:endParaRPr lang="en-US" dirty="0"/>
          </a:p>
        </p:txBody>
      </p:sp>
      <p:sp>
        <p:nvSpPr>
          <p:cNvPr id="3" name="عنصر نائب للمحتوى 2"/>
          <p:cNvSpPr>
            <a:spLocks noGrp="1"/>
          </p:cNvSpPr>
          <p:nvPr>
            <p:ph idx="1"/>
          </p:nvPr>
        </p:nvSpPr>
        <p:spPr/>
        <p:txBody>
          <a:bodyPr>
            <a:normAutofit fontScale="70000" lnSpcReduction="20000"/>
          </a:bodyPr>
          <a:lstStyle/>
          <a:p>
            <a:pPr marL="0" indent="0">
              <a:buNone/>
            </a:pPr>
            <a:r>
              <a:rPr lang="ar-IQ" dirty="0"/>
              <a:t>ارتبط ظهور النشاط الصناعي بوجود الانسان نفسه زمانا ومكانا ، فمنذ خلقه عمل الانسان على توفير قوته وحماية نفسه ما استدعى استخدامه لوسائل وأدوات توفر غاياته مما وفرته الطبيعة منها . غير انه عمد الى تحسينها لاحقا ثم الى صنعها بعدئذ. وقد حقق إنجازات هامه على هذا الطريق عندما تحول من التجوال والترحال نحو الاستقرار والاستيطان .وكانت أولى هذه الإنجازات صنعه الفؤوس والسكاكين ثم الاواني فألواح الكتابة. واستخدم لهذا الغرض مواد أولية من محيطه كالحجر الصلب والطين والخشب وأنواع النبات . وكان من يستخدمها يحاول صنعها بنفسه ، وفي محيط عائلته ، ولكن مع التقدم الذي كان يحرزه الانسان اخذ يتميز من بين افراده من يتمتعون بمهارات خاصة في صنع هذه الأدوات فكانت هذه تمثل أولى مراحل التخصص الذي قاد الى انجاز قفزة هامة في مجال صناعة الفخار والملابس والعجلات مما كان له اثرا بالغا في ما تلاه من تطور حضاري شمل أوجه حياة الانسان برمتها .</a:t>
            </a:r>
          </a:p>
          <a:p>
            <a:pPr marL="0" indent="0">
              <a:buNone/>
            </a:pPr>
            <a:r>
              <a:rPr lang="ar-IQ" dirty="0"/>
              <a:t>ان معرفة الانسان الكتابة انما قامت على ما انجزه في مجال صناعة الفخار أولا وتطور نقله واتصاله انما يعود الى ما اخترعه في مجال صنع العجلات ، وما انجزه في ميدان الحرب وصنعه الات القتال بني على معرفته المعادن وأساليب تعدينها وتصنيعها .</a:t>
            </a:r>
          </a:p>
          <a:p>
            <a:pPr marL="0" indent="0">
              <a:buNone/>
            </a:pPr>
            <a:r>
              <a:rPr lang="ar-IQ" dirty="0"/>
              <a:t>بدأ التحول والتطور السريع في الإنتاج الصناعي منذ أوائل القرن الثالث عشر في بريطانيا ومنذ العقود السابعة والثامنه منه انطلقت بواكير الثورة الصناعية منها لتنتشر في </a:t>
            </a:r>
            <a:r>
              <a:rPr lang="ar-IQ" dirty="0" err="1"/>
              <a:t>اوربا</a:t>
            </a:r>
            <a:r>
              <a:rPr lang="ar-IQ" dirty="0"/>
              <a:t> الغربية ثم عبر الأطلسي الى ولايات الشمال الشرقي في الولايات المتحدة ومن جهة أخرى الى دول كثيرة في العالم .فالثورة الصناعية بدأت وابرز مظاهرها إحلال الاله محل الجهد العضلي وانتقل العمل الصناعي من منزل او ورش الى ابنية كبيرة يشتغل فيها عدد كبير من العمال ويستخدمون معدات تتحرك بمصدر او اخر من مصادر الطاقة وكان عملهم هذا منضما معتمدا على تقسيمه فيما بينهم فزاد الإنتاج وتعددت انماطه وتحسن نوعه وربما انخفض سعره وازدادت وتنوعت مطالبه سواء من المواد الأولية او مصادر الطاقة او راس المال وصار لزاما توفير تلك المطالبات من جهات بعيدة وتسويق الإنتاج لجهات مماثلة وتخطت مطالب الصناعة الحدود نحو بلدان تقع بعيدا عن مواقع الصناعة وربما في قارات أخرى . </a:t>
            </a:r>
            <a:endParaRPr lang="en-US" dirty="0"/>
          </a:p>
        </p:txBody>
      </p:sp>
    </p:spTree>
    <p:extLst>
      <p:ext uri="{BB962C8B-B14F-4D97-AF65-F5344CB8AC3E}">
        <p14:creationId xmlns:p14="http://schemas.microsoft.com/office/powerpoint/2010/main" val="443741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أهمية الصناعة </a:t>
            </a:r>
            <a:endParaRPr lang="en-US" dirty="0"/>
          </a:p>
        </p:txBody>
      </p:sp>
      <p:sp>
        <p:nvSpPr>
          <p:cNvPr id="3" name="عنصر نائب للمحتوى 2"/>
          <p:cNvSpPr>
            <a:spLocks noGrp="1"/>
          </p:cNvSpPr>
          <p:nvPr>
            <p:ph idx="1"/>
          </p:nvPr>
        </p:nvSpPr>
        <p:spPr/>
        <p:txBody>
          <a:bodyPr>
            <a:normAutofit fontScale="77500" lnSpcReduction="20000"/>
          </a:bodyPr>
          <a:lstStyle/>
          <a:p>
            <a:pPr marL="0" indent="0">
              <a:buNone/>
            </a:pPr>
            <a:r>
              <a:rPr lang="ar-IQ" dirty="0"/>
              <a:t>تسهم الصناعة بدور إيجابي فاعل في تقوية بنية الاقتصاد القومي والإقليمي ، وفي رفع مستويات العيش للشعوب التي نالت فيها الصناعة حظوة مبكرة من الاهتمام والتطور . وتجد شعوب العالم الأخرى في نيل نصيب من مزاياها العديدة وقطف بعض ثمارها التي يمكن اجمالها بما يأتي : </a:t>
            </a:r>
          </a:p>
          <a:p>
            <a:pPr marL="0" indent="0">
              <a:buNone/>
            </a:pPr>
            <a:r>
              <a:rPr lang="ar-IQ" dirty="0"/>
              <a:t>أولا: تعتمد الصناعة في توفير مستلزماتها السلعية على انتاج الحرف الأولية الزراعة والرعي والتحجير والتعدين .جمع ثروات الغابات . صيد حيوانات البر والبحر وتعزيز الإنتاج الصناعي يتطلب توفير المزيد من المدخلات مما يضيف طلبا على انتاج هذه الحرف فيتولد حافز قوي لتنشيط الحركة الاقتصادية في تلك القطاعات فتدور عجلة تطويرها .</a:t>
            </a:r>
          </a:p>
          <a:p>
            <a:pPr marL="0" indent="0">
              <a:buNone/>
            </a:pPr>
            <a:r>
              <a:rPr lang="ar-IQ" dirty="0"/>
              <a:t>ثانيا: ان تطور الصناعة من شأنه توفير فرص عمل وتشغيل العمالة العاطلة ومن اجل رفع كفاءة العمال تفتح مراكز للتدريب وتأهيل العاملين وتعليمهم إدارة المكائن والمعدات الحديثة التي يمكن إدخالها باستمرار في العمليات الإنتاجية مما ينعكس إيجابيا على البنية السكانية وهيكل العمال وثم رفع وتيرة التحضر بما يتضمنه ذلك من تطوير لمستوى التعليم والصحة والثقافة وبناء أنماط جديدة للعلاقات الاجتماعية للعاملين في الصناعة ضمن مستويات العمل او في مناطق سكناهم .</a:t>
            </a:r>
          </a:p>
          <a:p>
            <a:pPr marL="0" indent="0">
              <a:buNone/>
            </a:pPr>
            <a:r>
              <a:rPr lang="ar-IQ" dirty="0"/>
              <a:t>ثالثا : وللصناعة دور هام في زيادة الناتج المحلي الإجمالي لدور عملياتها الصناعية بإضافة قيمة كبيرة ومنفعة للمواد الداخلة في الإنتاج مما يضيف ثروة وغنى للشعوب فلا عجب ان نرى الشعوب في الدول الصناعية بمستوى عيش عالي ورفاه من جهة أخرى فان ارتفاع مستوى العيش يزيد الطلب على السلع الصناعية والخدمات فيوفر حافزا إضافيا لحركة الاقتصاد ونموه  </a:t>
            </a:r>
            <a:endParaRPr lang="en-US" dirty="0"/>
          </a:p>
        </p:txBody>
      </p:sp>
    </p:spTree>
    <p:extLst>
      <p:ext uri="{BB962C8B-B14F-4D97-AF65-F5344CB8AC3E}">
        <p14:creationId xmlns:p14="http://schemas.microsoft.com/office/powerpoint/2010/main" val="2378523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86558" y="-2929869"/>
            <a:ext cx="10515600" cy="1325563"/>
          </a:xfrm>
        </p:spPr>
        <p:txBody>
          <a:bodyPr/>
          <a:lstStyle/>
          <a:p>
            <a:endParaRPr lang="en-US" dirty="0"/>
          </a:p>
        </p:txBody>
      </p:sp>
      <p:sp>
        <p:nvSpPr>
          <p:cNvPr id="3" name="عنصر نائب للمحتوى 2"/>
          <p:cNvSpPr>
            <a:spLocks noGrp="1"/>
          </p:cNvSpPr>
          <p:nvPr>
            <p:ph idx="1"/>
          </p:nvPr>
        </p:nvSpPr>
        <p:spPr/>
        <p:txBody>
          <a:bodyPr>
            <a:normAutofit fontScale="85000" lnSpcReduction="10000"/>
          </a:bodyPr>
          <a:lstStyle/>
          <a:p>
            <a:pPr marL="0" indent="0">
              <a:buNone/>
            </a:pPr>
            <a:r>
              <a:rPr lang="ar-IQ" dirty="0"/>
              <a:t>رابعا: لكثير من الصناعات روابط مع غيرها ، فبعض مصانعها تنتج سلعا وسيطة او تستخدم منتجاتها كمواد أولية نصف مصنعة ولهذا الترابط والتشابك دور إيجابي في التنمية الصناعية والاقتصادية عامة .</a:t>
            </a:r>
          </a:p>
          <a:p>
            <a:pPr marL="0" indent="0">
              <a:buNone/>
            </a:pPr>
            <a:r>
              <a:rPr lang="ar-IQ" dirty="0"/>
              <a:t>خامسا: تنتج الصناعة سلعا نهائية إنتاجية تساعد في تطوير قطاعات اقتصادية أخرى مثل الزراعة والنقل والطاقة وخدمات أخرى ،  وتنتج سلعا أخرى استهلاكية لها دور في رفع المستوى المعاشي والحضاري للسكان خاصة عندما يتم تطوير هذه السلع تقنيا مع الزمن .</a:t>
            </a:r>
          </a:p>
          <a:p>
            <a:pPr marL="0" indent="0">
              <a:buNone/>
            </a:pPr>
            <a:r>
              <a:rPr lang="ar-IQ" dirty="0"/>
              <a:t>سادسا : النشاط الصناعي يسبقه وقد يلازمه او يليه تطوير للبنى الارتكازية وخدمات راس المال الاجتماعي والتسهيلات المالية والمصرفية تحسن أحوال السكان الاجتماعية والاقتصادية والسكانية .</a:t>
            </a:r>
          </a:p>
          <a:p>
            <a:pPr marL="0" indent="0">
              <a:buNone/>
            </a:pPr>
            <a:r>
              <a:rPr lang="ar-IQ" dirty="0"/>
              <a:t>سابعا : وللصناعة تأثيرات غير مباشرة يحدث بعضها في الأمد المتوسط والبعيد، فهي ( أي  الصناعة  ) توفر فرص عمل في قطاعات البناء والتشييد ونقل العاملين والتسويق والخزن وتزيد في الطلب على السلع الزراعية والصناعية لاستهلاك العاملين فيه ، فتتوفر فرص عمل إضافية في قطاعات اقتصادية وخدمية أخرى وهو ما يدعى بالمضاعف التأثير الذي تتفرد به الصناعة دون سواها .</a:t>
            </a:r>
          </a:p>
          <a:p>
            <a:pPr marL="0" indent="0">
              <a:buNone/>
            </a:pPr>
            <a:r>
              <a:rPr lang="ar-IQ" dirty="0"/>
              <a:t> </a:t>
            </a:r>
            <a:endParaRPr lang="en-US" dirty="0"/>
          </a:p>
        </p:txBody>
      </p:sp>
    </p:spTree>
    <p:extLst>
      <p:ext uri="{BB962C8B-B14F-4D97-AF65-F5344CB8AC3E}">
        <p14:creationId xmlns:p14="http://schemas.microsoft.com/office/powerpoint/2010/main" val="209883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2173" y="-2914103"/>
            <a:ext cx="10515600" cy="1325563"/>
          </a:xfrm>
        </p:spPr>
        <p:txBody>
          <a:bodyPr/>
          <a:lstStyle/>
          <a:p>
            <a:endParaRPr lang="en-US"/>
          </a:p>
        </p:txBody>
      </p:sp>
      <p:sp>
        <p:nvSpPr>
          <p:cNvPr id="3" name="عنصر نائب للمحتوى 2"/>
          <p:cNvSpPr>
            <a:spLocks noGrp="1"/>
          </p:cNvSpPr>
          <p:nvPr>
            <p:ph idx="1"/>
          </p:nvPr>
        </p:nvSpPr>
        <p:spPr/>
        <p:txBody>
          <a:bodyPr>
            <a:normAutofit fontScale="77500" lnSpcReduction="20000"/>
          </a:bodyPr>
          <a:lstStyle/>
          <a:p>
            <a:r>
              <a:rPr lang="ar-IQ" dirty="0"/>
              <a:t>ثامنا : تساعد الصناعة في استقرار الاقتصاد وحمايته من التقلبات المختلفة التي قد يتعرض لها لأسباب شتى . لدورها في توزيع مصادر الدخل وتقوية العلاقات البينية بين قطاعات الاقتصاد .</a:t>
            </a:r>
          </a:p>
          <a:p>
            <a:r>
              <a:rPr lang="ar-IQ" dirty="0"/>
              <a:t>تاسعا : ولها أهمية لا تقل عما سبق تتعدى البعد القطاعي الى البعد المكاني ، فمعظم الأنشطة الاقتصادية يرتبط نجاحها بالتوطن في مواقع معينة تتميز بتقديمها مزايا ومنافع عديدة للأنشطة القائمة فيها مثل المراكز الحضرية والصناعية الكبيرة ، مما يحرم المواقع الأصغر من فرص النمو والتطور وقطف ثمارها فيحصل تباين واضح في مستويات التنمية والدخول بين إقليم واخر ، والصناعة هي الأكثر قدرة وسرعة على تقليص هذا التباين ، فكثير من فروعها تتميز بإمكانية اقامتها في مواقع عديدة وان اختلفت في خصائصها ، فتقام فروع للصناعة في الأقاليم الأكثر فقرا لإحداث التنمية فيها وتحفيز النمو الاقتصادي والاجتماعي وخفض حدة التباين الإقليمي .</a:t>
            </a:r>
          </a:p>
          <a:p>
            <a:pPr marL="0" indent="0">
              <a:buNone/>
            </a:pPr>
            <a:r>
              <a:rPr lang="ar-IQ" dirty="0"/>
              <a:t>عاشرا : وفي التأثير المكاني ، يمكن للصناعة أيضا احداث تغيرات أساسية في الاشتراك الفاعل لكل إقليم في اجمالي حركة الاقتصاد باختيار فروع صناعية معينة تتوافر لها مقومات محلية مثل احتياطات الثروة المعدنية او انتاج زراعي نباتي او حيواني لم تستثمر بعد في الصناعة .</a:t>
            </a:r>
          </a:p>
          <a:p>
            <a:pPr marL="0" indent="0">
              <a:buNone/>
            </a:pPr>
            <a:r>
              <a:rPr lang="ar-IQ" dirty="0"/>
              <a:t>احد عشر : تقوم الصناعة بتجهيز الاقتصاد القومي بالمنجزات العلمية الحديثة والأجهزة العلمية المتطورة وبما يوفر قاعدة علمية وتقنية .</a:t>
            </a:r>
          </a:p>
          <a:p>
            <a:pPr marL="0" indent="0">
              <a:buNone/>
            </a:pPr>
            <a:r>
              <a:rPr lang="ar-IQ" dirty="0"/>
              <a:t>اثنا عشر : التقدم الصناعي يسهم في ترسيخ الاستقلال السياسي والاقتصادي والقدرة على تحقيق الاكتفاء الذاتي . </a:t>
            </a:r>
          </a:p>
          <a:p>
            <a:endParaRPr lang="en-US" dirty="0"/>
          </a:p>
        </p:txBody>
      </p:sp>
    </p:spTree>
    <p:extLst>
      <p:ext uri="{BB962C8B-B14F-4D97-AF65-F5344CB8AC3E}">
        <p14:creationId xmlns:p14="http://schemas.microsoft.com/office/powerpoint/2010/main" val="2077379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التصنيف الصناعي </a:t>
            </a:r>
            <a:r>
              <a:rPr lang="en-US" dirty="0"/>
              <a:t>industrial calcification</a:t>
            </a:r>
          </a:p>
        </p:txBody>
      </p:sp>
      <p:sp>
        <p:nvSpPr>
          <p:cNvPr id="3" name="عنصر نائب للمحتوى 2"/>
          <p:cNvSpPr>
            <a:spLocks noGrp="1"/>
          </p:cNvSpPr>
          <p:nvPr>
            <p:ph idx="1"/>
          </p:nvPr>
        </p:nvSpPr>
        <p:spPr/>
        <p:txBody>
          <a:bodyPr>
            <a:normAutofit fontScale="85000" lnSpcReduction="20000"/>
          </a:bodyPr>
          <a:lstStyle/>
          <a:p>
            <a:pPr marL="0" indent="0">
              <a:buNone/>
            </a:pPr>
            <a:r>
              <a:rPr lang="ar-IQ" dirty="0"/>
              <a:t>ان دراسة الحقائق الجغرافية منفردة بمعزل عن الحقائق الأخرى قد لا يعطي صورة واضحة لها ، وقد يتطلب الامر مقارنة بين ظواهرها ، او لأحوال ذات الظاهرة بين زمن واخر ، الا ان اختلاف المفاهيم وعدم الاتفاق على حدودها ومضامينها قد يعطي ملامح غير دقيقة للظواهر قيد الدرس ويقود الى استنتاجات خاطئة عنها .ونظرا الى ان الصناعة عالم واسع من المنتجات والعمليات والملكية وسواها ، فقد اختلف الباحثون في امر تصنيفها لتباين وجهات نظرهم من جانب واختلاف أسس واعتبارات كل تصنيف من جانب آخر . ولغرض الالمام بهذه التصانيف ندرج أهمها وبحسب اعتبار كل منها :</a:t>
            </a:r>
          </a:p>
          <a:p>
            <a:pPr marL="0" indent="0">
              <a:buNone/>
            </a:pPr>
            <a:r>
              <a:rPr lang="ar-IQ" dirty="0"/>
              <a:t>أولا : صنفت الصناعة بحسب طبيعة منتجاتها الى صناعات ثقيلة وأخرى خفيفة ، والثقيلة هي التي تنتج سلعا كبيرة الوزن والحجم وتستخدم لهذا الغرض موادا أولية ومصادر طاقة ضخمة في مقدارها وعمل كبير وتمثلها صناعات المكائن ومعدات النقل كالسيارات والسفن . اما الخفيفة هي التي تنتج سلعا خفيفة في وزنها </a:t>
            </a:r>
            <a:r>
              <a:rPr lang="ar-IQ" dirty="0" err="1"/>
              <a:t>اوقيمتها</a:t>
            </a:r>
            <a:r>
              <a:rPr lang="ar-IQ" dirty="0"/>
              <a:t> وتستخدم لهذا الغرض مدخلات اقل حجما ومقدارا من الأولى مثل صناعات الأجهزة الفوتوغرافية والنسيج والساعات </a:t>
            </a:r>
            <a:r>
              <a:rPr lang="ar-IQ" dirty="0" err="1"/>
              <a:t>والالات</a:t>
            </a:r>
            <a:r>
              <a:rPr lang="ar-IQ" dirty="0"/>
              <a:t> الحاسبة .</a:t>
            </a:r>
          </a:p>
          <a:p>
            <a:pPr marL="0" indent="0">
              <a:buNone/>
            </a:pPr>
            <a:r>
              <a:rPr lang="ar-IQ" dirty="0"/>
              <a:t>ثانيا : وتقسم الصناعة بحسب حالة استهلاك منتجاتها الى صناعات استهلاكية وصناعات إنتاجية . والاستهلاكية تنتج سلعا قابلة للاستهلاك في الحال او في مدة قصيرة نسبيا مثل صناعة المخبوزات والمنسوجات والاحذية او التي تباع لغرض الاستهلاك الشخصي . اما الثانية فتنتج سلعا تستخدم في مرحلة لاحقة </a:t>
            </a:r>
            <a:r>
              <a:rPr lang="ar-IQ" dirty="0" err="1"/>
              <a:t>لانتاج</a:t>
            </a:r>
            <a:r>
              <a:rPr lang="ar-IQ" dirty="0"/>
              <a:t> سلعا أخرى وهي تستهلك عادة الا بعد مدة طويلة مثل وسائط النقل والمكائن والمعدات .</a:t>
            </a:r>
          </a:p>
          <a:p>
            <a:pPr marL="0" indent="0">
              <a:buNone/>
            </a:pPr>
            <a:endParaRPr lang="en-US" dirty="0"/>
          </a:p>
        </p:txBody>
      </p:sp>
    </p:spTree>
    <p:extLst>
      <p:ext uri="{BB962C8B-B14F-4D97-AF65-F5344CB8AC3E}">
        <p14:creationId xmlns:p14="http://schemas.microsoft.com/office/powerpoint/2010/main" val="103230781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161</TotalTime>
  <Words>1954</Words>
  <Application>Microsoft Office PowerPoint</Application>
  <PresentationFormat>شاشة عريضة</PresentationFormat>
  <Paragraphs>46</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نسق Office</vt:lpstr>
      <vt:lpstr>الفصل الثاني </vt:lpstr>
      <vt:lpstr>                  الصناعة Industry</vt:lpstr>
      <vt:lpstr>عرض تقديمي في PowerPoint</vt:lpstr>
      <vt:lpstr>الصناعة التحويلية Manufacturing industry</vt:lpstr>
      <vt:lpstr>نشأة الصناعة وتطورها </vt:lpstr>
      <vt:lpstr>أهمية الصناعة </vt:lpstr>
      <vt:lpstr>عرض تقديمي في PowerPoint</vt:lpstr>
      <vt:lpstr>عرض تقديمي في PowerPoint</vt:lpstr>
      <vt:lpstr>التصنيف الصناعي industrial calcification</vt:lpstr>
      <vt:lpstr>عرض تقديمي في PowerPoint</vt:lpstr>
      <vt:lpstr>عرض تقديمي في PowerPoint</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الثاني</dc:title>
  <dc:creator>Maher</dc:creator>
  <cp:lastModifiedBy>thamrmy627@gmail.com</cp:lastModifiedBy>
  <cp:revision>30</cp:revision>
  <dcterms:created xsi:type="dcterms:W3CDTF">2020-12-17T20:14:21Z</dcterms:created>
  <dcterms:modified xsi:type="dcterms:W3CDTF">2022-11-29T17:38:32Z</dcterms:modified>
</cp:coreProperties>
</file>